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2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82141"/>
            <a:ext cx="5968390" cy="2087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639570"/>
            <a:ext cx="5969609" cy="346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639570"/>
            <a:ext cx="5969000" cy="1183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6635" algn="l"/>
                <a:tab pos="3368675" algn="l"/>
                <a:tab pos="5643245" algn="l"/>
              </a:tabLst>
            </a:pPr>
            <a:r>
              <a:rPr b="1" dirty="0">
                <a:latin typeface="Arial"/>
                <a:cs typeface="Arial"/>
              </a:rPr>
              <a:t>Fabricat</a:t>
            </a:r>
            <a:r>
              <a:rPr b="1" spc="-20" dirty="0">
                <a:latin typeface="Arial"/>
                <a:cs typeface="Arial"/>
              </a:rPr>
              <a:t>i</a:t>
            </a:r>
            <a:r>
              <a:rPr b="1" dirty="0">
                <a:latin typeface="Arial"/>
                <a:cs typeface="Arial"/>
              </a:rPr>
              <a:t>on	</a:t>
            </a:r>
            <a:r>
              <a:rPr b="1" spc="-10" dirty="0">
                <a:latin typeface="Arial"/>
                <a:cs typeface="Arial"/>
              </a:rPr>
              <a:t>a</a:t>
            </a:r>
            <a:r>
              <a:rPr b="1" dirty="0">
                <a:latin typeface="Arial"/>
                <a:cs typeface="Arial"/>
              </a:rPr>
              <a:t>nd	Proc</a:t>
            </a:r>
            <a:r>
              <a:rPr b="1" spc="-15" dirty="0">
                <a:latin typeface="Arial"/>
                <a:cs typeface="Arial"/>
              </a:rPr>
              <a:t>e</a:t>
            </a:r>
            <a:r>
              <a:rPr b="1" dirty="0">
                <a:latin typeface="Arial"/>
                <a:cs typeface="Arial"/>
              </a:rPr>
              <a:t>s</a:t>
            </a:r>
            <a:r>
              <a:rPr b="1" spc="5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i</a:t>
            </a:r>
            <a:r>
              <a:rPr b="1" spc="-15" dirty="0">
                <a:latin typeface="Arial"/>
                <a:cs typeface="Arial"/>
              </a:rPr>
              <a:t>n</a:t>
            </a:r>
            <a:r>
              <a:rPr b="1" dirty="0">
                <a:latin typeface="Arial"/>
                <a:cs typeface="Arial"/>
              </a:rPr>
              <a:t>g	of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1" spc="-5" dirty="0">
                <a:latin typeface="Arial"/>
                <a:cs typeface="Arial"/>
              </a:rPr>
              <a:t>Glasses </a:t>
            </a:r>
            <a:r>
              <a:rPr b="1" dirty="0">
                <a:latin typeface="Arial"/>
                <a:cs typeface="Arial"/>
              </a:rPr>
              <a:t>and</a:t>
            </a:r>
            <a:r>
              <a:rPr b="1" spc="-5" dirty="0">
                <a:latin typeface="Arial"/>
                <a:cs typeface="Arial"/>
              </a:rPr>
              <a:t> Glass–Ceramics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1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3182238"/>
            <a:ext cx="5743575" cy="573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Soda</a:t>
            </a:r>
            <a:r>
              <a:rPr sz="2600" spc="3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2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lime</a:t>
            </a:r>
            <a:r>
              <a:rPr sz="2600" spc="3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</a:t>
            </a:r>
            <a:r>
              <a:rPr sz="2600" spc="3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added</a:t>
            </a:r>
            <a:r>
              <a:rPr sz="2600" spc="3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3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3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glass</a:t>
            </a:r>
            <a:endParaRPr sz="2600">
              <a:latin typeface="Arial"/>
              <a:cs typeface="Arial"/>
            </a:endParaRPr>
          </a:p>
          <a:p>
            <a:pPr marL="240665" marR="5080" algn="just">
              <a:lnSpc>
                <a:spcPts val="5980"/>
              </a:lnSpc>
              <a:spcBef>
                <a:spcPts val="675"/>
              </a:spcBef>
            </a:pPr>
            <a:r>
              <a:rPr sz="2600" spc="-5" dirty="0">
                <a:latin typeface="Arial"/>
                <a:cs typeface="Arial"/>
              </a:rPr>
              <a:t>batch </a:t>
            </a:r>
            <a:r>
              <a:rPr sz="2600" dirty="0">
                <a:latin typeface="Arial"/>
                <a:cs typeface="Arial"/>
              </a:rPr>
              <a:t>in the form of soda </a:t>
            </a:r>
            <a:r>
              <a:rPr sz="2600" spc="-5" dirty="0">
                <a:latin typeface="Arial"/>
                <a:cs typeface="Arial"/>
              </a:rPr>
              <a:t>ash  </a:t>
            </a:r>
            <a:r>
              <a:rPr sz="2600" dirty="0">
                <a:latin typeface="Arial"/>
                <a:cs typeface="Arial"/>
              </a:rPr>
              <a:t>(Na2CO3) and </a:t>
            </a:r>
            <a:r>
              <a:rPr sz="2600" spc="-5" dirty="0">
                <a:latin typeface="Arial"/>
                <a:cs typeface="Arial"/>
              </a:rPr>
              <a:t>limestone </a:t>
            </a:r>
            <a:r>
              <a:rPr sz="2600" dirty="0">
                <a:latin typeface="Arial"/>
                <a:cs typeface="Arial"/>
              </a:rPr>
              <a:t>(CaCO3).  During </a:t>
            </a:r>
            <a:r>
              <a:rPr sz="2600" spc="-5" dirty="0">
                <a:latin typeface="Arial"/>
                <a:cs typeface="Arial"/>
              </a:rPr>
              <a:t>heating, these </a:t>
            </a:r>
            <a:r>
              <a:rPr sz="2600" dirty="0">
                <a:latin typeface="Arial"/>
                <a:cs typeface="Arial"/>
              </a:rPr>
              <a:t>two</a:t>
            </a:r>
            <a:r>
              <a:rPr sz="2600" spc="28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ingredients</a:t>
            </a:r>
            <a:endParaRPr sz="2600">
              <a:latin typeface="Arial"/>
              <a:cs typeface="Arial"/>
            </a:endParaRPr>
          </a:p>
          <a:p>
            <a:pPr marL="240665" marR="5715" algn="just">
              <a:lnSpc>
                <a:spcPts val="598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decompose to give </a:t>
            </a:r>
            <a:r>
              <a:rPr sz="2600" spc="-5" dirty="0">
                <a:latin typeface="Arial"/>
                <a:cs typeface="Arial"/>
              </a:rPr>
              <a:t>off </a:t>
            </a:r>
            <a:r>
              <a:rPr sz="2600" dirty="0">
                <a:latin typeface="Arial"/>
                <a:cs typeface="Arial"/>
              </a:rPr>
              <a:t>carbon </a:t>
            </a:r>
            <a:r>
              <a:rPr sz="2600" spc="-5" dirty="0">
                <a:latin typeface="Arial"/>
                <a:cs typeface="Arial"/>
              </a:rPr>
              <a:t>dioxide  </a:t>
            </a:r>
            <a:r>
              <a:rPr sz="2600" dirty="0">
                <a:latin typeface="Arial"/>
                <a:cs typeface="Arial"/>
              </a:rPr>
              <a:t>(CO2), </a:t>
            </a:r>
            <a:r>
              <a:rPr sz="2600" spc="-5" dirty="0">
                <a:latin typeface="Arial"/>
                <a:cs typeface="Arial"/>
              </a:rPr>
              <a:t>the resulting products</a:t>
            </a:r>
            <a:r>
              <a:rPr sz="2600" spc="58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being  </a:t>
            </a:r>
            <a:r>
              <a:rPr sz="2600" dirty="0">
                <a:latin typeface="Arial"/>
                <a:cs typeface="Arial"/>
              </a:rPr>
              <a:t>soda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lime.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Compute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the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weight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endParaRPr sz="2600">
              <a:latin typeface="Arial"/>
              <a:cs typeface="Arial"/>
            </a:endParaRPr>
          </a:p>
          <a:p>
            <a:pPr marL="240665" algn="just">
              <a:lnSpc>
                <a:spcPct val="100000"/>
              </a:lnSpc>
              <a:spcBef>
                <a:spcPts val="2185"/>
              </a:spcBef>
            </a:pPr>
            <a:r>
              <a:rPr sz="2600" dirty="0">
                <a:latin typeface="Arial"/>
                <a:cs typeface="Arial"/>
              </a:rPr>
              <a:t>soda ash and </a:t>
            </a:r>
            <a:r>
              <a:rPr sz="2600" spc="-5" dirty="0">
                <a:latin typeface="Arial"/>
                <a:cs typeface="Arial"/>
              </a:rPr>
              <a:t>limestone that </a:t>
            </a:r>
            <a:r>
              <a:rPr sz="2600" dirty="0">
                <a:latin typeface="Arial"/>
                <a:cs typeface="Arial"/>
              </a:rPr>
              <a:t>must</a:t>
            </a:r>
            <a:r>
              <a:rPr sz="2600" spc="6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2004" y="285926"/>
            <a:ext cx="5969635" cy="865187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356995">
              <a:lnSpc>
                <a:spcPct val="100000"/>
              </a:lnSpc>
              <a:spcBef>
                <a:spcPts val="1205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  <a:p>
            <a:pPr marL="12700" indent="228600">
              <a:lnSpc>
                <a:spcPct val="100000"/>
              </a:lnSpc>
              <a:spcBef>
                <a:spcPts val="1600"/>
              </a:spcBef>
              <a:buFont typeface="Symbol"/>
              <a:buChar char=""/>
              <a:tabLst>
                <a:tab pos="469900" algn="l"/>
                <a:tab pos="1451610" algn="l"/>
                <a:tab pos="2193290" algn="l"/>
                <a:tab pos="3359150" algn="l"/>
                <a:tab pos="4578985" algn="l"/>
              </a:tabLst>
            </a:pPr>
            <a:r>
              <a:rPr sz="2600" dirty="0">
                <a:latin typeface="Arial"/>
                <a:cs typeface="Arial"/>
              </a:rPr>
              <a:t>Li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t	at	least	three	imp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r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ant</a:t>
            </a:r>
            <a:endParaRPr sz="2600">
              <a:latin typeface="Arial"/>
              <a:cs typeface="Arial"/>
            </a:endParaRPr>
          </a:p>
          <a:p>
            <a:pPr marL="469265" marR="5080">
              <a:lnSpc>
                <a:spcPct val="191500"/>
              </a:lnSpc>
            </a:pPr>
            <a:r>
              <a:rPr sz="2600" spc="-5" dirty="0">
                <a:latin typeface="Arial"/>
                <a:cs typeface="Arial"/>
              </a:rPr>
              <a:t>characteristics required </a:t>
            </a:r>
            <a:r>
              <a:rPr sz="2600" dirty="0">
                <a:latin typeface="Arial"/>
                <a:cs typeface="Arial"/>
              </a:rPr>
              <a:t>of a material  to be </a:t>
            </a:r>
            <a:r>
              <a:rPr sz="2600" spc="-5" dirty="0">
                <a:latin typeface="Arial"/>
                <a:cs typeface="Arial"/>
              </a:rPr>
              <a:t>used </a:t>
            </a:r>
            <a:r>
              <a:rPr sz="2600" dirty="0">
                <a:latin typeface="Arial"/>
                <a:cs typeface="Arial"/>
              </a:rPr>
              <a:t>for </a:t>
            </a:r>
            <a:r>
              <a:rPr sz="2600" spc="-5" dirty="0">
                <a:latin typeface="Arial"/>
                <a:cs typeface="Arial"/>
              </a:rPr>
              <a:t>this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application.</a:t>
            </a:r>
            <a:endParaRPr sz="2600">
              <a:latin typeface="Arial"/>
              <a:cs typeface="Arial"/>
            </a:endParaRPr>
          </a:p>
          <a:p>
            <a:pPr marL="12700" marR="151130" indent="228600">
              <a:lnSpc>
                <a:spcPct val="191800"/>
              </a:lnSpc>
              <a:spcBef>
                <a:spcPts val="175"/>
              </a:spcBef>
              <a:buFont typeface="Symbol"/>
              <a:buChar char=""/>
              <a:tabLst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Make a comparison of three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ceramic  </a:t>
            </a:r>
            <a:r>
              <a:rPr sz="2600" dirty="0">
                <a:latin typeface="Arial"/>
                <a:cs typeface="Arial"/>
              </a:rPr>
              <a:t>materials as </a:t>
            </a:r>
            <a:r>
              <a:rPr sz="2600" spc="-5" dirty="0">
                <a:latin typeface="Arial"/>
                <a:cs typeface="Arial"/>
              </a:rPr>
              <a:t>to their </a:t>
            </a:r>
            <a:r>
              <a:rPr sz="2600" dirty="0">
                <a:latin typeface="Arial"/>
                <a:cs typeface="Arial"/>
              </a:rPr>
              <a:t>relative </a:t>
            </a:r>
            <a:r>
              <a:rPr sz="2600" spc="-5" dirty="0">
                <a:latin typeface="Arial"/>
                <a:cs typeface="Arial"/>
              </a:rPr>
              <a:t>properties  </a:t>
            </a:r>
            <a:r>
              <a:rPr sz="2600" dirty="0">
                <a:latin typeface="Arial"/>
                <a:cs typeface="Arial"/>
              </a:rPr>
              <a:t>and, in addition, </a:t>
            </a:r>
            <a:r>
              <a:rPr sz="2600" spc="-10" dirty="0">
                <a:latin typeface="Arial"/>
                <a:cs typeface="Arial"/>
              </a:rPr>
              <a:t>to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cost.</a:t>
            </a:r>
            <a:endParaRPr sz="2600">
              <a:latin typeface="Arial"/>
              <a:cs typeface="Arial"/>
            </a:endParaRPr>
          </a:p>
          <a:p>
            <a:pPr marL="469265" marR="5080" indent="-227965" algn="just">
              <a:lnSpc>
                <a:spcPct val="191600"/>
              </a:lnSpc>
              <a:spcBef>
                <a:spcPts val="180"/>
              </a:spcBef>
              <a:buFont typeface="Symbol"/>
              <a:buChar char=""/>
              <a:tabLst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On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basis of this </a:t>
            </a:r>
            <a:r>
              <a:rPr sz="2600" spc="-5" dirty="0">
                <a:latin typeface="Arial"/>
                <a:cs typeface="Arial"/>
              </a:rPr>
              <a:t>comparison,  select </a:t>
            </a:r>
            <a:r>
              <a:rPr sz="2600" dirty="0">
                <a:latin typeface="Arial"/>
                <a:cs typeface="Arial"/>
              </a:rPr>
              <a:t>the material most suitable for  the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cookware.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"/>
              </a:spcBef>
            </a:pPr>
            <a:r>
              <a:rPr sz="2600" spc="-5" dirty="0">
                <a:latin typeface="Arial"/>
                <a:cs typeface="Arial"/>
              </a:rPr>
              <a:t>Written by </a:t>
            </a:r>
            <a:r>
              <a:rPr sz="2600" dirty="0">
                <a:latin typeface="Arial"/>
                <a:cs typeface="Arial"/>
              </a:rPr>
              <a:t>Assist. </a:t>
            </a:r>
            <a:r>
              <a:rPr sz="2600" spc="-5" dirty="0">
                <a:latin typeface="Arial"/>
                <a:cs typeface="Arial"/>
              </a:rPr>
              <a:t>Lec </a:t>
            </a:r>
            <a:r>
              <a:rPr sz="2600" dirty="0">
                <a:latin typeface="Arial"/>
                <a:cs typeface="Arial"/>
              </a:rPr>
              <a:t>Athil S.</a:t>
            </a:r>
            <a:r>
              <a:rPr sz="2600" spc="-18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Ibrahim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455930" algn="ct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All the</a:t>
            </a:r>
            <a:r>
              <a:rPr sz="2400" b="1" spc="-5" dirty="0">
                <a:latin typeface="Arial"/>
                <a:cs typeface="Arial"/>
              </a:rPr>
              <a:t> best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10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0"/>
              </a:spcBef>
            </a:pPr>
            <a:r>
              <a:rPr dirty="0"/>
              <a:t>added</a:t>
            </a:r>
            <a:r>
              <a:rPr spc="155" dirty="0"/>
              <a:t> </a:t>
            </a:r>
            <a:r>
              <a:rPr dirty="0"/>
              <a:t>to</a:t>
            </a:r>
            <a:r>
              <a:rPr spc="155" dirty="0"/>
              <a:t> </a:t>
            </a:r>
            <a:r>
              <a:rPr dirty="0"/>
              <a:t>125</a:t>
            </a:r>
            <a:r>
              <a:rPr spc="155" dirty="0"/>
              <a:t> </a:t>
            </a:r>
            <a:r>
              <a:rPr spc="-5" dirty="0"/>
              <a:t>lbm</a:t>
            </a:r>
            <a:r>
              <a:rPr spc="160" dirty="0"/>
              <a:t> </a:t>
            </a:r>
            <a:r>
              <a:rPr spc="-5" dirty="0"/>
              <a:t>of</a:t>
            </a:r>
            <a:r>
              <a:rPr spc="155" dirty="0"/>
              <a:t> </a:t>
            </a:r>
            <a:r>
              <a:rPr spc="-5" dirty="0"/>
              <a:t>quartz</a:t>
            </a:r>
            <a:r>
              <a:rPr spc="165" dirty="0"/>
              <a:t> </a:t>
            </a:r>
            <a:r>
              <a:rPr spc="-5" dirty="0"/>
              <a:t>(SiO2)</a:t>
            </a:r>
            <a:r>
              <a:rPr spc="160" dirty="0"/>
              <a:t> </a:t>
            </a:r>
            <a:r>
              <a:rPr spc="-10" dirty="0"/>
              <a:t>to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2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1639570"/>
            <a:ext cx="5744210" cy="578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  <a:tabLst>
                <a:tab pos="2701290" algn="l"/>
              </a:tabLst>
            </a:pPr>
            <a:r>
              <a:rPr sz="2600" dirty="0">
                <a:latin typeface="Arial"/>
                <a:cs typeface="Arial"/>
              </a:rPr>
              <a:t>yield  a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glass</a:t>
            </a:r>
            <a:r>
              <a:rPr sz="2600" spc="3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	</a:t>
            </a:r>
            <a:r>
              <a:rPr sz="2600" spc="-5" dirty="0">
                <a:latin typeface="Arial"/>
                <a:cs typeface="Arial"/>
              </a:rPr>
              <a:t>composition  </a:t>
            </a:r>
            <a:r>
              <a:rPr sz="2600" dirty="0">
                <a:latin typeface="Arial"/>
                <a:cs typeface="Arial"/>
              </a:rPr>
              <a:t>78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wt%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SiO2, 17 wt% Na2O, and 5 wt%</a:t>
            </a:r>
            <a:r>
              <a:rPr sz="2600" spc="-5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CaO.</a:t>
            </a:r>
            <a:endParaRPr sz="2600">
              <a:latin typeface="Arial"/>
              <a:cs typeface="Arial"/>
            </a:endParaRPr>
          </a:p>
          <a:p>
            <a:pPr marL="240665" marR="8255" indent="-227965" algn="just">
              <a:lnSpc>
                <a:spcPct val="191600"/>
              </a:lnSpc>
              <a:spcBef>
                <a:spcPts val="18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What is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distinction </a:t>
            </a:r>
            <a:r>
              <a:rPr sz="2600" spc="-5" dirty="0">
                <a:latin typeface="Arial"/>
                <a:cs typeface="Arial"/>
              </a:rPr>
              <a:t>between </a:t>
            </a:r>
            <a:r>
              <a:rPr sz="2600" dirty="0">
                <a:latin typeface="Arial"/>
                <a:cs typeface="Arial"/>
              </a:rPr>
              <a:t>glass  transition temperature </a:t>
            </a:r>
            <a:r>
              <a:rPr sz="2600" spc="-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melting  temperature?</a:t>
            </a:r>
            <a:endParaRPr sz="2600">
              <a:latin typeface="Arial"/>
              <a:cs typeface="Arial"/>
            </a:endParaRPr>
          </a:p>
          <a:p>
            <a:pPr marL="240665" marR="8255" indent="-227965" algn="just">
              <a:lnSpc>
                <a:spcPct val="191800"/>
              </a:lnSpc>
              <a:spcBef>
                <a:spcPts val="17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Compare the </a:t>
            </a:r>
            <a:r>
              <a:rPr sz="2600" spc="-5" dirty="0">
                <a:latin typeface="Arial"/>
                <a:cs typeface="Arial"/>
              </a:rPr>
              <a:t>temperatures </a:t>
            </a:r>
            <a:r>
              <a:rPr sz="2600" dirty="0">
                <a:latin typeface="Arial"/>
                <a:cs typeface="Arial"/>
              </a:rPr>
              <a:t>at which  </a:t>
            </a:r>
            <a:r>
              <a:rPr sz="2600" spc="-5" dirty="0">
                <a:latin typeface="Arial"/>
                <a:cs typeface="Arial"/>
              </a:rPr>
              <a:t>soda– lime, borosilicate, </a:t>
            </a:r>
            <a:r>
              <a:rPr sz="2600" dirty="0">
                <a:latin typeface="Arial"/>
                <a:cs typeface="Arial"/>
              </a:rPr>
              <a:t>96% silica,  and </a:t>
            </a:r>
            <a:r>
              <a:rPr sz="2600" spc="-5" dirty="0">
                <a:latin typeface="Arial"/>
                <a:cs typeface="Arial"/>
              </a:rPr>
              <a:t>fused </a:t>
            </a:r>
            <a:r>
              <a:rPr sz="2600" dirty="0">
                <a:latin typeface="Arial"/>
                <a:cs typeface="Arial"/>
              </a:rPr>
              <a:t>silica may be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annealed.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0604" y="285926"/>
            <a:ext cx="5742305" cy="640080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128395">
              <a:lnSpc>
                <a:spcPct val="100000"/>
              </a:lnSpc>
              <a:spcBef>
                <a:spcPts val="1205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60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Compare </a:t>
            </a:r>
            <a:r>
              <a:rPr sz="2600" spc="-5" dirty="0">
                <a:latin typeface="Arial"/>
                <a:cs typeface="Arial"/>
              </a:rPr>
              <a:t>the softening points </a:t>
            </a:r>
            <a:r>
              <a:rPr sz="2600" spc="-10" dirty="0">
                <a:latin typeface="Arial"/>
                <a:cs typeface="Arial"/>
              </a:rPr>
              <a:t>for</a:t>
            </a:r>
            <a:r>
              <a:rPr sz="2600" spc="-434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96%</a:t>
            </a:r>
            <a:endParaRPr sz="2600">
              <a:latin typeface="Arial"/>
              <a:cs typeface="Arial"/>
            </a:endParaRPr>
          </a:p>
          <a:p>
            <a:pPr marL="240665" marR="5080">
              <a:lnSpc>
                <a:spcPct val="191500"/>
              </a:lnSpc>
              <a:tabLst>
                <a:tab pos="1349375" algn="l"/>
                <a:tab pos="3389629" algn="l"/>
                <a:tab pos="4222750" algn="l"/>
              </a:tabLst>
            </a:pPr>
            <a:r>
              <a:rPr sz="2600" dirty="0">
                <a:latin typeface="Arial"/>
                <a:cs typeface="Arial"/>
              </a:rPr>
              <a:t>silic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,	</a:t>
            </a:r>
            <a:r>
              <a:rPr sz="2600" spc="-10" dirty="0">
                <a:latin typeface="Arial"/>
                <a:cs typeface="Arial"/>
              </a:rPr>
              <a:t>bo</a:t>
            </a:r>
            <a:r>
              <a:rPr sz="2600" dirty="0">
                <a:latin typeface="Arial"/>
                <a:cs typeface="Arial"/>
              </a:rPr>
              <a:t>rosilicate,	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d	s</a:t>
            </a:r>
            <a:r>
              <a:rPr sz="2600" spc="-1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d</a:t>
            </a:r>
            <a:r>
              <a:rPr sz="2600" spc="1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–l</a:t>
            </a:r>
            <a:r>
              <a:rPr sz="2600" spc="-2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me  glasses.</a:t>
            </a:r>
            <a:endParaRPr sz="2600">
              <a:latin typeface="Arial"/>
              <a:cs typeface="Arial"/>
            </a:endParaRPr>
          </a:p>
          <a:p>
            <a:pPr marL="240665" marR="5715" indent="-227965" algn="just">
              <a:lnSpc>
                <a:spcPct val="191800"/>
              </a:lnSpc>
              <a:spcBef>
                <a:spcPts val="175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Explain </a:t>
            </a:r>
            <a:r>
              <a:rPr sz="2600" spc="-5" dirty="0">
                <a:latin typeface="Arial"/>
                <a:cs typeface="Arial"/>
              </a:rPr>
              <a:t>why residual </a:t>
            </a:r>
            <a:r>
              <a:rPr sz="2600" dirty="0">
                <a:latin typeface="Arial"/>
                <a:cs typeface="Arial"/>
              </a:rPr>
              <a:t>thermal</a:t>
            </a:r>
            <a:r>
              <a:rPr sz="2600" spc="-30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stresses  </a:t>
            </a:r>
            <a:r>
              <a:rPr sz="2600" dirty="0">
                <a:latin typeface="Arial"/>
                <a:cs typeface="Arial"/>
              </a:rPr>
              <a:t>are </a:t>
            </a:r>
            <a:r>
              <a:rPr sz="2600" spc="-5" dirty="0">
                <a:latin typeface="Arial"/>
                <a:cs typeface="Arial"/>
              </a:rPr>
              <a:t>introduced </a:t>
            </a:r>
            <a:r>
              <a:rPr sz="2600" dirty="0">
                <a:latin typeface="Arial"/>
                <a:cs typeface="Arial"/>
              </a:rPr>
              <a:t>into a glass piece  when it is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cooled.</a:t>
            </a:r>
            <a:endParaRPr sz="2600">
              <a:latin typeface="Arial"/>
              <a:cs typeface="Arial"/>
            </a:endParaRPr>
          </a:p>
          <a:p>
            <a:pPr marL="240665" marR="6350" indent="-227965" algn="just">
              <a:lnSpc>
                <a:spcPct val="191600"/>
              </a:lnSpc>
              <a:spcBef>
                <a:spcPts val="18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Are </a:t>
            </a:r>
            <a:r>
              <a:rPr sz="2600" spc="-5" dirty="0">
                <a:latin typeface="Arial"/>
                <a:cs typeface="Arial"/>
              </a:rPr>
              <a:t>thermal stresses introduced </a:t>
            </a:r>
            <a:r>
              <a:rPr sz="2600" dirty="0">
                <a:latin typeface="Arial"/>
                <a:cs typeface="Arial"/>
              </a:rPr>
              <a:t>upon  heating? </a:t>
            </a:r>
            <a:r>
              <a:rPr sz="2600" spc="-5" dirty="0">
                <a:latin typeface="Arial"/>
                <a:cs typeface="Arial"/>
              </a:rPr>
              <a:t>Why </a:t>
            </a:r>
            <a:r>
              <a:rPr sz="2600" dirty="0">
                <a:latin typeface="Arial"/>
                <a:cs typeface="Arial"/>
              </a:rPr>
              <a:t>or </a:t>
            </a:r>
            <a:r>
              <a:rPr sz="2600" spc="-5" dirty="0">
                <a:latin typeface="Arial"/>
                <a:cs typeface="Arial"/>
              </a:rPr>
              <a:t>why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not?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3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0604" y="285926"/>
            <a:ext cx="5742940" cy="867981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128395">
              <a:lnSpc>
                <a:spcPct val="100000"/>
              </a:lnSpc>
              <a:spcBef>
                <a:spcPts val="1205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600"/>
              </a:spcBef>
              <a:buFont typeface="Symbol"/>
              <a:buChar char=""/>
              <a:tabLst>
                <a:tab pos="241300" algn="l"/>
                <a:tab pos="2090420" algn="l"/>
                <a:tab pos="3350260" algn="l"/>
                <a:tab pos="4044950" algn="l"/>
                <a:tab pos="4992370" algn="l"/>
              </a:tabLst>
            </a:pPr>
            <a:r>
              <a:rPr sz="2600" dirty="0">
                <a:latin typeface="Arial"/>
                <a:cs typeface="Arial"/>
              </a:rPr>
              <a:t>Borosili</a:t>
            </a:r>
            <a:r>
              <a:rPr sz="2600" spc="-1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ate	gla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ses	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d	</a:t>
            </a:r>
            <a:r>
              <a:rPr sz="2600" spc="-20" dirty="0">
                <a:latin typeface="Arial"/>
                <a:cs typeface="Arial"/>
              </a:rPr>
              <a:t>f</a:t>
            </a:r>
            <a:r>
              <a:rPr sz="2600" dirty="0">
                <a:latin typeface="Arial"/>
                <a:cs typeface="Arial"/>
              </a:rPr>
              <a:t>us</a:t>
            </a:r>
            <a:r>
              <a:rPr sz="2600" spc="-1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	silica</a:t>
            </a:r>
            <a:endParaRPr sz="2600">
              <a:latin typeface="Arial"/>
              <a:cs typeface="Arial"/>
            </a:endParaRPr>
          </a:p>
          <a:p>
            <a:pPr marL="240665" marR="5715">
              <a:lnSpc>
                <a:spcPct val="191500"/>
              </a:lnSpc>
            </a:pPr>
            <a:r>
              <a:rPr sz="2600" dirty="0">
                <a:latin typeface="Arial"/>
                <a:cs typeface="Arial"/>
              </a:rPr>
              <a:t>are </a:t>
            </a:r>
            <a:r>
              <a:rPr sz="2600" spc="-5" dirty="0">
                <a:latin typeface="Arial"/>
                <a:cs typeface="Arial"/>
              </a:rPr>
              <a:t>resistant 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-5" dirty="0">
                <a:latin typeface="Arial"/>
                <a:cs typeface="Arial"/>
              </a:rPr>
              <a:t>thermal shock. </a:t>
            </a:r>
            <a:r>
              <a:rPr sz="2600" dirty="0">
                <a:latin typeface="Arial"/>
                <a:cs typeface="Arial"/>
              </a:rPr>
              <a:t>Why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is  </a:t>
            </a:r>
            <a:r>
              <a:rPr sz="2600" dirty="0">
                <a:latin typeface="Arial"/>
                <a:cs typeface="Arial"/>
              </a:rPr>
              <a:t>this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so?</a:t>
            </a:r>
            <a:endParaRPr sz="2600">
              <a:latin typeface="Arial"/>
              <a:cs typeface="Arial"/>
            </a:endParaRPr>
          </a:p>
          <a:p>
            <a:pPr marL="240665" marR="8255" indent="-227965" algn="just">
              <a:lnSpc>
                <a:spcPct val="191800"/>
              </a:lnSpc>
              <a:spcBef>
                <a:spcPts val="175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In your </a:t>
            </a:r>
            <a:r>
              <a:rPr sz="2600" spc="-5" dirty="0">
                <a:latin typeface="Arial"/>
                <a:cs typeface="Arial"/>
              </a:rPr>
              <a:t>own words, </a:t>
            </a:r>
            <a:r>
              <a:rPr sz="2600" dirty="0">
                <a:latin typeface="Arial"/>
                <a:cs typeface="Arial"/>
              </a:rPr>
              <a:t>briefly </a:t>
            </a:r>
            <a:r>
              <a:rPr sz="2600" spc="-5" dirty="0">
                <a:latin typeface="Arial"/>
                <a:cs typeface="Arial"/>
              </a:rPr>
              <a:t>describe  </a:t>
            </a:r>
            <a:r>
              <a:rPr sz="2600" dirty="0">
                <a:latin typeface="Arial"/>
                <a:cs typeface="Arial"/>
              </a:rPr>
              <a:t>what </a:t>
            </a:r>
            <a:r>
              <a:rPr sz="2600" spc="-5" dirty="0">
                <a:latin typeface="Arial"/>
                <a:cs typeface="Arial"/>
              </a:rPr>
              <a:t>happens as </a:t>
            </a:r>
            <a:r>
              <a:rPr sz="2600" dirty="0">
                <a:latin typeface="Arial"/>
                <a:cs typeface="Arial"/>
              </a:rPr>
              <a:t>a glass piece </a:t>
            </a:r>
            <a:r>
              <a:rPr sz="2600" spc="-10" dirty="0">
                <a:latin typeface="Arial"/>
                <a:cs typeface="Arial"/>
              </a:rPr>
              <a:t>is  </a:t>
            </a:r>
            <a:r>
              <a:rPr sz="2600" dirty="0">
                <a:latin typeface="Arial"/>
                <a:cs typeface="Arial"/>
              </a:rPr>
              <a:t>thermally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tempered.</a:t>
            </a:r>
            <a:endParaRPr sz="2600">
              <a:latin typeface="Arial"/>
              <a:cs typeface="Arial"/>
            </a:endParaRPr>
          </a:p>
          <a:p>
            <a:pPr marL="240665" marR="5080" indent="-227965" algn="just">
              <a:lnSpc>
                <a:spcPct val="191700"/>
              </a:lnSpc>
              <a:spcBef>
                <a:spcPts val="175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Glass </a:t>
            </a:r>
            <a:r>
              <a:rPr sz="2600" spc="-5" dirty="0">
                <a:latin typeface="Arial"/>
                <a:cs typeface="Arial"/>
              </a:rPr>
              <a:t>pieces </a:t>
            </a:r>
            <a:r>
              <a:rPr sz="2600" dirty="0">
                <a:latin typeface="Arial"/>
                <a:cs typeface="Arial"/>
              </a:rPr>
              <a:t>may </a:t>
            </a:r>
            <a:r>
              <a:rPr sz="2600" spc="-5" dirty="0">
                <a:latin typeface="Arial"/>
                <a:cs typeface="Arial"/>
              </a:rPr>
              <a:t>also </a:t>
            </a:r>
            <a:r>
              <a:rPr sz="2600" dirty="0">
                <a:latin typeface="Arial"/>
                <a:cs typeface="Arial"/>
              </a:rPr>
              <a:t>be  strengthened </a:t>
            </a:r>
            <a:r>
              <a:rPr sz="2600" spc="-5" dirty="0">
                <a:latin typeface="Arial"/>
                <a:cs typeface="Arial"/>
              </a:rPr>
              <a:t>by chemical tempering.  </a:t>
            </a:r>
            <a:r>
              <a:rPr sz="2600" dirty="0">
                <a:latin typeface="Arial"/>
                <a:cs typeface="Arial"/>
              </a:rPr>
              <a:t>With this procedure, the </a:t>
            </a:r>
            <a:r>
              <a:rPr sz="2600" spc="-5" dirty="0">
                <a:latin typeface="Arial"/>
                <a:cs typeface="Arial"/>
              </a:rPr>
              <a:t>glass</a:t>
            </a:r>
            <a:r>
              <a:rPr sz="2600" spc="-34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surface  </a:t>
            </a:r>
            <a:r>
              <a:rPr sz="2600" dirty="0">
                <a:latin typeface="Arial"/>
                <a:cs typeface="Arial"/>
              </a:rPr>
              <a:t>is put in a state of compression </a:t>
            </a:r>
            <a:r>
              <a:rPr sz="2600" spc="-5" dirty="0">
                <a:latin typeface="Arial"/>
                <a:cs typeface="Arial"/>
              </a:rPr>
              <a:t>by  </a:t>
            </a:r>
            <a:r>
              <a:rPr sz="2600" dirty="0">
                <a:latin typeface="Arial"/>
                <a:cs typeface="Arial"/>
              </a:rPr>
              <a:t>exchanging </a:t>
            </a:r>
            <a:r>
              <a:rPr sz="2600" spc="-5" dirty="0">
                <a:latin typeface="Arial"/>
                <a:cs typeface="Arial"/>
              </a:rPr>
              <a:t>some </a:t>
            </a:r>
            <a:r>
              <a:rPr sz="2600" dirty="0">
                <a:latin typeface="Arial"/>
                <a:cs typeface="Arial"/>
              </a:rPr>
              <a:t>of the </a:t>
            </a:r>
            <a:r>
              <a:rPr sz="2600" spc="-5" dirty="0">
                <a:latin typeface="Arial"/>
                <a:cs typeface="Arial"/>
              </a:rPr>
              <a:t>cations</a:t>
            </a:r>
            <a:r>
              <a:rPr sz="2600" spc="6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near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4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9153" y="880618"/>
            <a:ext cx="55118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surface </a:t>
            </a:r>
            <a:r>
              <a:rPr dirty="0"/>
              <a:t>with other cations</a:t>
            </a:r>
            <a:r>
              <a:rPr spc="190" dirty="0"/>
              <a:t> </a:t>
            </a:r>
            <a:r>
              <a:rPr dirty="0"/>
              <a:t>having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5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1639570"/>
            <a:ext cx="5514340" cy="1942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a</a:t>
            </a:r>
            <a:r>
              <a:rPr sz="2600" spc="-17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larger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diameter.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Suggest</a:t>
            </a:r>
            <a:r>
              <a:rPr sz="2600" spc="-1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one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type</a:t>
            </a:r>
            <a:r>
              <a:rPr sz="2600" spc="-18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91600"/>
              </a:lnSpc>
              <a:spcBef>
                <a:spcPts val="15"/>
              </a:spcBef>
              <a:tabLst>
                <a:tab pos="1116330" algn="l"/>
                <a:tab pos="1978025" algn="l"/>
                <a:tab pos="2548890" algn="l"/>
                <a:tab pos="4110354" algn="l"/>
                <a:tab pos="5040630" algn="l"/>
              </a:tabLst>
            </a:pPr>
            <a:r>
              <a:rPr sz="2600" dirty="0">
                <a:latin typeface="Arial"/>
                <a:cs typeface="Arial"/>
              </a:rPr>
              <a:t>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ti</a:t>
            </a:r>
            <a:r>
              <a:rPr sz="2600" spc="-1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n	t</a:t>
            </a:r>
            <a:r>
              <a:rPr sz="2600" spc="-15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at,	by	r</a:t>
            </a:r>
            <a:r>
              <a:rPr sz="2600" spc="-1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pla</a:t>
            </a:r>
            <a:r>
              <a:rPr sz="2600" spc="10" dirty="0">
                <a:latin typeface="Arial"/>
                <a:cs typeface="Arial"/>
              </a:rPr>
              <a:t>c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ng	</a:t>
            </a:r>
            <a:r>
              <a:rPr sz="2600" spc="-10" dirty="0">
                <a:latin typeface="Arial"/>
                <a:cs typeface="Arial"/>
              </a:rPr>
              <a:t>N</a:t>
            </a:r>
            <a:r>
              <a:rPr sz="2600" spc="2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+,	will  induce </a:t>
            </a:r>
            <a:r>
              <a:rPr sz="2600" spc="-5" dirty="0">
                <a:latin typeface="Arial"/>
                <a:cs typeface="Arial"/>
              </a:rPr>
              <a:t>chemical tempering </a:t>
            </a:r>
            <a:r>
              <a:rPr sz="2600" spc="-10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-4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soda–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0944" y="4677536"/>
            <a:ext cx="16592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Arial"/>
                <a:cs typeface="Arial"/>
              </a:rPr>
              <a:t>Processing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0294" y="4677536"/>
            <a:ext cx="125984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4835" algn="l"/>
              </a:tabLst>
            </a:pPr>
            <a:r>
              <a:rPr sz="2600" dirty="0">
                <a:latin typeface="Arial"/>
                <a:cs typeface="Arial"/>
              </a:rPr>
              <a:t>of	Clay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3918330"/>
            <a:ext cx="2507615" cy="1942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lime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glass.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ts val="5990"/>
              </a:lnSpc>
              <a:spcBef>
                <a:spcPts val="665"/>
              </a:spcBef>
              <a:tabLst>
                <a:tab pos="1942464" algn="l"/>
              </a:tabLst>
            </a:pPr>
            <a:r>
              <a:rPr sz="2600" dirty="0">
                <a:latin typeface="Arial"/>
                <a:cs typeface="Arial"/>
              </a:rPr>
              <a:t>Fabricat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spc="-10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n	and  Products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6220205"/>
            <a:ext cx="5740400" cy="19405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Cite the </a:t>
            </a:r>
            <a:r>
              <a:rPr sz="2600" spc="-5" dirty="0">
                <a:latin typeface="Arial"/>
                <a:cs typeface="Arial"/>
              </a:rPr>
              <a:t>two desirable</a:t>
            </a:r>
            <a:r>
              <a:rPr sz="2600" spc="15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characteristics</a:t>
            </a:r>
            <a:endParaRPr sz="2600">
              <a:latin typeface="Arial"/>
              <a:cs typeface="Arial"/>
            </a:endParaRPr>
          </a:p>
          <a:p>
            <a:pPr marL="240665" marR="5080">
              <a:lnSpc>
                <a:spcPct val="191500"/>
              </a:lnSpc>
            </a:pPr>
            <a:r>
              <a:rPr sz="2600" dirty="0">
                <a:latin typeface="Arial"/>
                <a:cs typeface="Arial"/>
              </a:rPr>
              <a:t>of clay </a:t>
            </a:r>
            <a:r>
              <a:rPr sz="2600" spc="-5" dirty="0">
                <a:latin typeface="Arial"/>
                <a:cs typeface="Arial"/>
              </a:rPr>
              <a:t>minerals </a:t>
            </a:r>
            <a:r>
              <a:rPr sz="2600" dirty="0">
                <a:latin typeface="Arial"/>
                <a:cs typeface="Arial"/>
              </a:rPr>
              <a:t>relative to </a:t>
            </a:r>
            <a:r>
              <a:rPr sz="2600" spc="-5" dirty="0">
                <a:latin typeface="Arial"/>
                <a:cs typeface="Arial"/>
              </a:rPr>
              <a:t>fabrication  </a:t>
            </a:r>
            <a:r>
              <a:rPr sz="2600" dirty="0">
                <a:latin typeface="Arial"/>
                <a:cs typeface="Arial"/>
              </a:rPr>
              <a:t>processes.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0604" y="285926"/>
            <a:ext cx="5741670" cy="716025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128395">
              <a:lnSpc>
                <a:spcPct val="100000"/>
              </a:lnSpc>
              <a:spcBef>
                <a:spcPts val="1205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60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From a molecular perspective,</a:t>
            </a:r>
            <a:r>
              <a:rPr sz="2600" spc="459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briefly</a:t>
            </a:r>
            <a:endParaRPr sz="2600">
              <a:latin typeface="Arial"/>
              <a:cs typeface="Arial"/>
            </a:endParaRPr>
          </a:p>
          <a:p>
            <a:pPr marL="240665" marR="5080">
              <a:lnSpc>
                <a:spcPct val="191500"/>
              </a:lnSpc>
              <a:tabLst>
                <a:tab pos="1659889" algn="l"/>
                <a:tab pos="3007360" algn="l"/>
                <a:tab pos="4939030" algn="l"/>
              </a:tabLst>
            </a:pPr>
            <a:r>
              <a:rPr sz="2600" dirty="0">
                <a:latin typeface="Arial"/>
                <a:cs typeface="Arial"/>
              </a:rPr>
              <a:t>explain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mechanism </a:t>
            </a:r>
            <a:r>
              <a:rPr sz="2600" spc="-5" dirty="0">
                <a:latin typeface="Arial"/>
                <a:cs typeface="Arial"/>
              </a:rPr>
              <a:t>by which </a:t>
            </a:r>
            <a:r>
              <a:rPr sz="2600" dirty="0">
                <a:latin typeface="Arial"/>
                <a:cs typeface="Arial"/>
              </a:rPr>
              <a:t>clay  min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als	become	</a:t>
            </a:r>
            <a:r>
              <a:rPr sz="2600" spc="-10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y</a:t>
            </a:r>
            <a:r>
              <a:rPr sz="2600" spc="5" dirty="0">
                <a:latin typeface="Arial"/>
                <a:cs typeface="Arial"/>
              </a:rPr>
              <a:t>d</a:t>
            </a:r>
            <a:r>
              <a:rPr sz="2600" dirty="0">
                <a:latin typeface="Arial"/>
                <a:cs typeface="Arial"/>
              </a:rPr>
              <a:t>r</a:t>
            </a:r>
            <a:r>
              <a:rPr sz="2600" spc="-1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plast</a:t>
            </a:r>
            <a:r>
              <a:rPr sz="2600" spc="-2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c	</a:t>
            </a:r>
            <a:r>
              <a:rPr sz="2600" spc="-10" dirty="0">
                <a:latin typeface="Arial"/>
                <a:cs typeface="Arial"/>
              </a:rPr>
              <a:t>w</a:t>
            </a:r>
            <a:r>
              <a:rPr sz="2600" dirty="0">
                <a:latin typeface="Arial"/>
                <a:cs typeface="Arial"/>
              </a:rPr>
              <a:t>hen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water </a:t>
            </a:r>
            <a:r>
              <a:rPr sz="2600" spc="-5" dirty="0">
                <a:latin typeface="Arial"/>
                <a:cs typeface="Arial"/>
              </a:rPr>
              <a:t>is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added.</a:t>
            </a:r>
            <a:endParaRPr sz="2600">
              <a:latin typeface="Arial"/>
              <a:cs typeface="Arial"/>
            </a:endParaRPr>
          </a:p>
          <a:p>
            <a:pPr marL="240665" marR="6350" indent="-227965" algn="just">
              <a:lnSpc>
                <a:spcPct val="191600"/>
              </a:lnSpc>
              <a:spcBef>
                <a:spcPts val="19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What are the </a:t>
            </a:r>
            <a:r>
              <a:rPr sz="2600" spc="-5" dirty="0">
                <a:latin typeface="Arial"/>
                <a:cs typeface="Arial"/>
              </a:rPr>
              <a:t>three </a:t>
            </a:r>
            <a:r>
              <a:rPr sz="2600" dirty="0">
                <a:latin typeface="Arial"/>
                <a:cs typeface="Arial"/>
              </a:rPr>
              <a:t>main </a:t>
            </a:r>
            <a:r>
              <a:rPr sz="2600" spc="-5" dirty="0">
                <a:latin typeface="Arial"/>
                <a:cs typeface="Arial"/>
              </a:rPr>
              <a:t>components  </a:t>
            </a:r>
            <a:r>
              <a:rPr sz="2600" dirty="0">
                <a:latin typeface="Arial"/>
                <a:cs typeface="Arial"/>
              </a:rPr>
              <a:t>of a whiteware </a:t>
            </a:r>
            <a:r>
              <a:rPr sz="2600" spc="-5" dirty="0">
                <a:latin typeface="Arial"/>
                <a:cs typeface="Arial"/>
              </a:rPr>
              <a:t>ceramic such as  porcelain?</a:t>
            </a:r>
            <a:endParaRPr sz="2600">
              <a:latin typeface="Arial"/>
              <a:cs typeface="Arial"/>
            </a:endParaRPr>
          </a:p>
          <a:p>
            <a:pPr marL="240665" marR="7620" indent="-227965" algn="just">
              <a:lnSpc>
                <a:spcPct val="191500"/>
              </a:lnSpc>
              <a:spcBef>
                <a:spcPts val="18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What </a:t>
            </a:r>
            <a:r>
              <a:rPr sz="2600" spc="-5" dirty="0">
                <a:latin typeface="Arial"/>
                <a:cs typeface="Arial"/>
              </a:rPr>
              <a:t>role </a:t>
            </a:r>
            <a:r>
              <a:rPr sz="2600" dirty="0">
                <a:latin typeface="Arial"/>
                <a:cs typeface="Arial"/>
              </a:rPr>
              <a:t>does each </a:t>
            </a:r>
            <a:r>
              <a:rPr sz="2600" spc="-5" dirty="0">
                <a:latin typeface="Arial"/>
                <a:cs typeface="Arial"/>
              </a:rPr>
              <a:t>component play  in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-5" dirty="0">
                <a:latin typeface="Arial"/>
                <a:cs typeface="Arial"/>
              </a:rPr>
              <a:t>forming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firing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procedures?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6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30604" y="285926"/>
            <a:ext cx="5742305" cy="8679815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128395">
              <a:lnSpc>
                <a:spcPct val="100000"/>
              </a:lnSpc>
              <a:spcBef>
                <a:spcPts val="1205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600"/>
              </a:spcBef>
              <a:buFont typeface="Symbol"/>
              <a:buChar char=""/>
              <a:tabLst>
                <a:tab pos="241300" algn="l"/>
                <a:tab pos="1040765" algn="l"/>
                <a:tab pos="1417955" algn="l"/>
                <a:tab pos="2207895" algn="l"/>
                <a:tab pos="3721735" algn="l"/>
              </a:tabLst>
            </a:pPr>
            <a:r>
              <a:rPr sz="2600" dirty="0">
                <a:latin typeface="Arial"/>
                <a:cs typeface="Arial"/>
              </a:rPr>
              <a:t>Why	is	it</a:t>
            </a:r>
            <a:r>
              <a:rPr sz="2600" spc="3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	</a:t>
            </a:r>
            <a:r>
              <a:rPr sz="2600" spc="-5" dirty="0">
                <a:latin typeface="Arial"/>
                <a:cs typeface="Arial"/>
              </a:rPr>
              <a:t>important	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-5" dirty="0">
                <a:latin typeface="Arial"/>
                <a:cs typeface="Arial"/>
              </a:rPr>
              <a:t>control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endParaRPr sz="2600">
              <a:latin typeface="Arial"/>
              <a:cs typeface="Arial"/>
            </a:endParaRPr>
          </a:p>
          <a:p>
            <a:pPr marL="240665" marR="6350">
              <a:lnSpc>
                <a:spcPct val="191500"/>
              </a:lnSpc>
              <a:tabLst>
                <a:tab pos="934085" algn="l"/>
                <a:tab pos="1828800" algn="l"/>
                <a:tab pos="4246245" algn="l"/>
                <a:tab pos="5432425" algn="l"/>
              </a:tabLst>
            </a:pPr>
            <a:r>
              <a:rPr sz="2600" dirty="0">
                <a:latin typeface="Arial"/>
                <a:cs typeface="Arial"/>
              </a:rPr>
              <a:t>rate of drying of a </a:t>
            </a:r>
            <a:r>
              <a:rPr sz="2600" spc="-5" dirty="0">
                <a:latin typeface="Arial"/>
                <a:cs typeface="Arial"/>
              </a:rPr>
              <a:t>ceramic </a:t>
            </a:r>
            <a:r>
              <a:rPr sz="2600" dirty="0">
                <a:latin typeface="Arial"/>
                <a:cs typeface="Arial"/>
              </a:rPr>
              <a:t>body </a:t>
            </a:r>
            <a:r>
              <a:rPr sz="2600" spc="-5" dirty="0">
                <a:latin typeface="Arial"/>
                <a:cs typeface="Arial"/>
              </a:rPr>
              <a:t>that  </a:t>
            </a:r>
            <a:r>
              <a:rPr sz="2600" dirty="0">
                <a:latin typeface="Arial"/>
                <a:cs typeface="Arial"/>
              </a:rPr>
              <a:t>has	been	hydropl</a:t>
            </a:r>
            <a:r>
              <a:rPr sz="2600" spc="-2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stic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</a:t>
            </a:r>
            <a:r>
              <a:rPr sz="2600" spc="-20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y	fo</a:t>
            </a:r>
            <a:r>
              <a:rPr sz="2600" spc="-20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med	or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slip</a:t>
            </a:r>
            <a:r>
              <a:rPr sz="2600" spc="-5" dirty="0">
                <a:latin typeface="Arial"/>
                <a:cs typeface="Arial"/>
              </a:rPr>
              <a:t> cast?</a:t>
            </a:r>
            <a:endParaRPr sz="2600">
              <a:latin typeface="Arial"/>
              <a:cs typeface="Arial"/>
            </a:endParaRPr>
          </a:p>
          <a:p>
            <a:pPr marL="240665" marR="6985" indent="-227965" algn="just">
              <a:lnSpc>
                <a:spcPct val="191600"/>
              </a:lnSpc>
              <a:spcBef>
                <a:spcPts val="190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Cite </a:t>
            </a:r>
            <a:r>
              <a:rPr sz="2600" spc="-5" dirty="0">
                <a:latin typeface="Arial"/>
                <a:cs typeface="Arial"/>
              </a:rPr>
              <a:t>three </a:t>
            </a:r>
            <a:r>
              <a:rPr sz="2600" dirty="0">
                <a:latin typeface="Arial"/>
                <a:cs typeface="Arial"/>
              </a:rPr>
              <a:t>factors that </a:t>
            </a:r>
            <a:r>
              <a:rPr sz="2600" spc="-5" dirty="0">
                <a:latin typeface="Arial"/>
                <a:cs typeface="Arial"/>
              </a:rPr>
              <a:t>influence </a:t>
            </a:r>
            <a:r>
              <a:rPr sz="2600" dirty="0">
                <a:latin typeface="Arial"/>
                <a:cs typeface="Arial"/>
              </a:rPr>
              <a:t>the  rate of </a:t>
            </a:r>
            <a:r>
              <a:rPr sz="2600" spc="-5" dirty="0">
                <a:latin typeface="Arial"/>
                <a:cs typeface="Arial"/>
              </a:rPr>
              <a:t>drying, and explain how each  affects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rate.</a:t>
            </a:r>
            <a:endParaRPr sz="2600">
              <a:latin typeface="Arial"/>
              <a:cs typeface="Arial"/>
            </a:endParaRPr>
          </a:p>
          <a:p>
            <a:pPr marL="240665" marR="5080" indent="-227965" algn="just">
              <a:lnSpc>
                <a:spcPct val="191700"/>
              </a:lnSpc>
              <a:spcBef>
                <a:spcPts val="175"/>
              </a:spcBef>
              <a:buFont typeface="Symbol"/>
              <a:buChar char=""/>
              <a:tabLst>
                <a:tab pos="241300" algn="l"/>
              </a:tabLst>
            </a:pPr>
            <a:r>
              <a:rPr sz="2600" dirty="0">
                <a:latin typeface="Arial"/>
                <a:cs typeface="Arial"/>
              </a:rPr>
              <a:t>Cite one </a:t>
            </a:r>
            <a:r>
              <a:rPr sz="2600" spc="-5" dirty="0">
                <a:latin typeface="Arial"/>
                <a:cs typeface="Arial"/>
              </a:rPr>
              <a:t>reason </a:t>
            </a:r>
            <a:r>
              <a:rPr sz="2600" dirty="0">
                <a:latin typeface="Arial"/>
                <a:cs typeface="Arial"/>
              </a:rPr>
              <a:t>why drying</a:t>
            </a:r>
            <a:r>
              <a:rPr sz="2600" spc="-38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shrinkage  is greater for slip </a:t>
            </a:r>
            <a:r>
              <a:rPr sz="2600" spc="-5" dirty="0">
                <a:latin typeface="Arial"/>
                <a:cs typeface="Arial"/>
              </a:rPr>
              <a:t>cast </a:t>
            </a:r>
            <a:r>
              <a:rPr sz="2600" dirty="0">
                <a:latin typeface="Arial"/>
                <a:cs typeface="Arial"/>
              </a:rPr>
              <a:t>or </a:t>
            </a:r>
            <a:r>
              <a:rPr sz="2600" spc="-5" dirty="0">
                <a:latin typeface="Arial"/>
                <a:cs typeface="Arial"/>
              </a:rPr>
              <a:t>hydroplastic  </a:t>
            </a:r>
            <a:r>
              <a:rPr sz="2600" dirty="0">
                <a:latin typeface="Arial"/>
                <a:cs typeface="Arial"/>
              </a:rPr>
              <a:t>products that have </a:t>
            </a:r>
            <a:r>
              <a:rPr sz="2600" spc="-5" dirty="0">
                <a:latin typeface="Arial"/>
                <a:cs typeface="Arial"/>
              </a:rPr>
              <a:t>smaller </a:t>
            </a:r>
            <a:r>
              <a:rPr sz="2600" dirty="0">
                <a:latin typeface="Arial"/>
                <a:cs typeface="Arial"/>
              </a:rPr>
              <a:t>clay  particles.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7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1662430"/>
            <a:ext cx="5969635" cy="5001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Name </a:t>
            </a:r>
            <a:r>
              <a:rPr sz="2600" spc="-5" dirty="0">
                <a:latin typeface="Arial"/>
                <a:cs typeface="Arial"/>
              </a:rPr>
              <a:t>three </a:t>
            </a:r>
            <a:r>
              <a:rPr sz="2600" dirty="0">
                <a:latin typeface="Arial"/>
                <a:cs typeface="Arial"/>
              </a:rPr>
              <a:t>factors that </a:t>
            </a:r>
            <a:r>
              <a:rPr sz="2600" spc="-5" dirty="0">
                <a:latin typeface="Arial"/>
                <a:cs typeface="Arial"/>
              </a:rPr>
              <a:t>influence</a:t>
            </a:r>
            <a:r>
              <a:rPr sz="2600" spc="509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endParaRPr sz="2600">
              <a:latin typeface="Arial"/>
              <a:cs typeface="Arial"/>
            </a:endParaRPr>
          </a:p>
          <a:p>
            <a:pPr marL="469265" marR="8255">
              <a:lnSpc>
                <a:spcPts val="5980"/>
              </a:lnSpc>
              <a:spcBef>
                <a:spcPts val="675"/>
              </a:spcBef>
            </a:pPr>
            <a:r>
              <a:rPr sz="2600" dirty="0">
                <a:latin typeface="Arial"/>
                <a:cs typeface="Arial"/>
              </a:rPr>
              <a:t>degree to </a:t>
            </a:r>
            <a:r>
              <a:rPr sz="2600" spc="-5" dirty="0">
                <a:latin typeface="Arial"/>
                <a:cs typeface="Arial"/>
              </a:rPr>
              <a:t>which vitrification occurs </a:t>
            </a:r>
            <a:r>
              <a:rPr sz="2600" dirty="0">
                <a:latin typeface="Arial"/>
                <a:cs typeface="Arial"/>
              </a:rPr>
              <a:t>in  claybased ceramic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wares.</a:t>
            </a:r>
            <a:endParaRPr sz="2600">
              <a:latin typeface="Arial"/>
              <a:cs typeface="Arial"/>
            </a:endParaRPr>
          </a:p>
          <a:p>
            <a:pPr marL="469265" indent="-227965">
              <a:lnSpc>
                <a:spcPct val="100000"/>
              </a:lnSpc>
              <a:spcBef>
                <a:spcPts val="2370"/>
              </a:spcBef>
              <a:buFont typeface="Symbol"/>
              <a:buChar char=""/>
              <a:tabLst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Explain how </a:t>
            </a:r>
            <a:r>
              <a:rPr sz="2600" spc="-5" dirty="0">
                <a:latin typeface="Arial"/>
                <a:cs typeface="Arial"/>
              </a:rPr>
              <a:t>density, firing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distortion,</a:t>
            </a: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91600"/>
              </a:lnSpc>
            </a:pPr>
            <a:r>
              <a:rPr sz="2600" dirty="0">
                <a:latin typeface="Arial"/>
                <a:cs typeface="Arial"/>
              </a:rPr>
              <a:t>strength, corrosion resistance, and  thermal </a:t>
            </a:r>
            <a:r>
              <a:rPr sz="2600" spc="-5" dirty="0">
                <a:latin typeface="Arial"/>
                <a:cs typeface="Arial"/>
              </a:rPr>
              <a:t>conductivity </a:t>
            </a:r>
            <a:r>
              <a:rPr sz="2600" dirty="0">
                <a:latin typeface="Arial"/>
                <a:cs typeface="Arial"/>
              </a:rPr>
              <a:t>are </a:t>
            </a:r>
            <a:r>
              <a:rPr sz="2600" spc="-5" dirty="0">
                <a:latin typeface="Arial"/>
                <a:cs typeface="Arial"/>
              </a:rPr>
              <a:t>affected </a:t>
            </a:r>
            <a:r>
              <a:rPr sz="2600" dirty="0">
                <a:latin typeface="Arial"/>
                <a:cs typeface="Arial"/>
              </a:rPr>
              <a:t>by </a:t>
            </a:r>
            <a:r>
              <a:rPr sz="2600" spc="-5" dirty="0">
                <a:latin typeface="Arial"/>
                <a:cs typeface="Arial"/>
              </a:rPr>
              <a:t>the  </a:t>
            </a:r>
            <a:r>
              <a:rPr sz="2600" dirty="0">
                <a:latin typeface="Arial"/>
                <a:cs typeface="Arial"/>
              </a:rPr>
              <a:t>extent of</a:t>
            </a:r>
            <a:r>
              <a:rPr sz="2600" spc="-5" dirty="0">
                <a:latin typeface="Arial"/>
                <a:cs typeface="Arial"/>
              </a:rPr>
              <a:t> vitrification.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8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0618"/>
            <a:ext cx="270446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Powder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Pressing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89304" y="9276080"/>
            <a:ext cx="768985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z="1100" b="1" spc="-85" dirty="0">
                <a:latin typeface="Trebuchet MS"/>
                <a:cs typeface="Trebuchet MS"/>
              </a:rPr>
              <a:t>9</a:t>
            </a:fld>
            <a:r>
              <a:rPr sz="1100" b="1" spc="-85" dirty="0">
                <a:latin typeface="Trebuchet MS"/>
                <a:cs typeface="Trebuchet MS"/>
              </a:rPr>
              <a:t> </a:t>
            </a:r>
            <a:r>
              <a:rPr sz="1100" b="1" spc="-120" dirty="0">
                <a:latin typeface="Trebuchet MS"/>
                <a:cs typeface="Trebuchet MS"/>
              </a:rPr>
              <a:t>| </a:t>
            </a:r>
            <a:r>
              <a:rPr sz="1100" spc="-45" dirty="0">
                <a:solidFill>
                  <a:srgbClr val="808080"/>
                </a:solidFill>
                <a:latin typeface="Trebuchet MS"/>
                <a:cs typeface="Trebuchet MS"/>
              </a:rPr>
              <a:t>P </a:t>
            </a:r>
            <a:r>
              <a:rPr sz="1100" spc="-50" dirty="0">
                <a:solidFill>
                  <a:srgbClr val="808080"/>
                </a:solidFill>
                <a:latin typeface="Trebuchet MS"/>
                <a:cs typeface="Trebuchet MS"/>
              </a:rPr>
              <a:t>a </a:t>
            </a:r>
            <a:r>
              <a:rPr sz="1100" spc="-35" dirty="0">
                <a:solidFill>
                  <a:srgbClr val="808080"/>
                </a:solidFill>
                <a:latin typeface="Trebuchet MS"/>
                <a:cs typeface="Trebuchet MS"/>
              </a:rPr>
              <a:t>g</a:t>
            </a:r>
            <a:r>
              <a:rPr sz="1100" spc="-65" dirty="0">
                <a:solidFill>
                  <a:srgbClr val="808080"/>
                </a:solidFill>
                <a:latin typeface="Trebuchet MS"/>
                <a:cs typeface="Trebuchet MS"/>
              </a:rPr>
              <a:t> </a:t>
            </a:r>
            <a:r>
              <a:rPr sz="1100" spc="-55" dirty="0">
                <a:solidFill>
                  <a:srgbClr val="808080"/>
                </a:solidFill>
                <a:latin typeface="Trebuchet MS"/>
                <a:cs typeface="Trebuchet MS"/>
              </a:rPr>
              <a:t>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1662430"/>
            <a:ext cx="5972175" cy="421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469900" algn="l"/>
                <a:tab pos="1882139" algn="l"/>
                <a:tab pos="3586479" algn="l"/>
                <a:tab pos="5477510" algn="l"/>
              </a:tabLst>
            </a:pPr>
            <a:r>
              <a:rPr sz="2600" dirty="0">
                <a:latin typeface="Arial"/>
                <a:cs typeface="Arial"/>
              </a:rPr>
              <a:t>Some	</a:t>
            </a:r>
            <a:r>
              <a:rPr sz="2600" spc="-5" dirty="0">
                <a:latin typeface="Arial"/>
                <a:cs typeface="Arial"/>
              </a:rPr>
              <a:t>ceramic	materials	are</a:t>
            </a:r>
            <a:endParaRPr sz="2600">
              <a:latin typeface="Arial"/>
              <a:cs typeface="Arial"/>
            </a:endParaRPr>
          </a:p>
          <a:p>
            <a:pPr marL="469265" marR="5080">
              <a:lnSpc>
                <a:spcPts val="5980"/>
              </a:lnSpc>
              <a:spcBef>
                <a:spcPts val="675"/>
              </a:spcBef>
              <a:tabLst>
                <a:tab pos="1323975" algn="l"/>
                <a:tab pos="2093595" algn="l"/>
                <a:tab pos="2398395" algn="l"/>
                <a:tab pos="2616835" algn="l"/>
                <a:tab pos="2940685" algn="l"/>
                <a:tab pos="3251200" algn="l"/>
                <a:tab pos="3667125" algn="l"/>
                <a:tab pos="4618355" algn="l"/>
                <a:tab pos="5407025" algn="l"/>
              </a:tabLst>
            </a:pPr>
            <a:r>
              <a:rPr sz="2600" dirty="0">
                <a:latin typeface="Arial"/>
                <a:cs typeface="Arial"/>
              </a:rPr>
              <a:t>fabricated	by	</a:t>
            </a:r>
            <a:r>
              <a:rPr sz="2600" spc="-10" dirty="0">
                <a:latin typeface="Arial"/>
                <a:cs typeface="Arial"/>
              </a:rPr>
              <a:t>h</a:t>
            </a:r>
            <a:r>
              <a:rPr sz="2600" dirty="0">
                <a:latin typeface="Arial"/>
                <a:cs typeface="Arial"/>
              </a:rPr>
              <a:t>ot	isostatic	</a:t>
            </a:r>
            <a:r>
              <a:rPr sz="2600" spc="-10" dirty="0">
                <a:latin typeface="Arial"/>
                <a:cs typeface="Arial"/>
              </a:rPr>
              <a:t>p</a:t>
            </a:r>
            <a:r>
              <a:rPr sz="2600" dirty="0">
                <a:latin typeface="Arial"/>
                <a:cs typeface="Arial"/>
              </a:rPr>
              <a:t>ressing.  Cite	so</a:t>
            </a:r>
            <a:r>
              <a:rPr sz="2600" spc="-15" dirty="0"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e	of	the	limitat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s	and</a:t>
            </a:r>
            <a:endParaRPr sz="2600">
              <a:latin typeface="Arial"/>
              <a:cs typeface="Arial"/>
            </a:endParaRPr>
          </a:p>
          <a:p>
            <a:pPr marL="469265" marR="5715">
              <a:lnSpc>
                <a:spcPts val="5980"/>
              </a:lnSpc>
              <a:spcBef>
                <a:spcPts val="5"/>
              </a:spcBef>
              <a:tabLst>
                <a:tab pos="2370455" algn="l"/>
                <a:tab pos="4401185" algn="l"/>
                <a:tab pos="5443220" algn="l"/>
              </a:tabLst>
            </a:pPr>
            <a:r>
              <a:rPr sz="2600" dirty="0">
                <a:latin typeface="Arial"/>
                <a:cs typeface="Arial"/>
              </a:rPr>
              <a:t>diff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c</a:t>
            </a:r>
            <a:r>
              <a:rPr sz="2600" spc="5" dirty="0">
                <a:latin typeface="Arial"/>
                <a:cs typeface="Arial"/>
              </a:rPr>
              <a:t>u</a:t>
            </a:r>
            <a:r>
              <a:rPr sz="2600" dirty="0">
                <a:latin typeface="Arial"/>
                <a:cs typeface="Arial"/>
              </a:rPr>
              <a:t>lt</a:t>
            </a:r>
            <a:r>
              <a:rPr sz="2600" spc="-10" dirty="0">
                <a:latin typeface="Arial"/>
                <a:cs typeface="Arial"/>
              </a:rPr>
              <a:t>ie</a:t>
            </a:r>
            <a:r>
              <a:rPr sz="2600" dirty="0">
                <a:latin typeface="Arial"/>
                <a:cs typeface="Arial"/>
              </a:rPr>
              <a:t>s	assoc</a:t>
            </a:r>
            <a:r>
              <a:rPr sz="2600" spc="-1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ated	wi</a:t>
            </a:r>
            <a:r>
              <a:rPr sz="2600" spc="-1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h	this  technique.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80"/>
              </a:spcBef>
            </a:pPr>
            <a:r>
              <a:rPr sz="2600" b="1" dirty="0">
                <a:latin typeface="Arial"/>
                <a:cs typeface="Arial"/>
              </a:rPr>
              <a:t>DESIGN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PROBLEM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2187" y="6243065"/>
            <a:ext cx="11468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modern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7255" y="6243065"/>
            <a:ext cx="10731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Arial"/>
                <a:cs typeface="Arial"/>
              </a:rPr>
              <a:t>kitchen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6243065"/>
            <a:ext cx="2722880" cy="1181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241300" algn="l"/>
                <a:tab pos="1529715" algn="l"/>
                <a:tab pos="2230755" algn="l"/>
              </a:tabLst>
            </a:pPr>
            <a:r>
              <a:rPr sz="2600" dirty="0">
                <a:latin typeface="Arial"/>
                <a:cs typeface="Arial"/>
              </a:rPr>
              <a:t>Some	</a:t>
            </a:r>
            <a:r>
              <a:rPr sz="2600" spc="-10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f	o</a:t>
            </a:r>
            <a:r>
              <a:rPr sz="2600" spc="5" dirty="0">
                <a:latin typeface="Arial"/>
                <a:cs typeface="Arial"/>
              </a:rPr>
              <a:t>u</a:t>
            </a:r>
            <a:r>
              <a:rPr sz="2600" dirty="0">
                <a:latin typeface="Arial"/>
                <a:cs typeface="Arial"/>
              </a:rPr>
              <a:t>r</a:t>
            </a:r>
            <a:endParaRPr sz="26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2855"/>
              </a:spcBef>
              <a:tabLst>
                <a:tab pos="2048510" algn="l"/>
              </a:tabLst>
            </a:pPr>
            <a:r>
              <a:rPr sz="2600" dirty="0">
                <a:latin typeface="Arial"/>
                <a:cs typeface="Arial"/>
              </a:rPr>
              <a:t>cookware	is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01236" y="7002018"/>
            <a:ext cx="151955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0630" algn="l"/>
              </a:tabLst>
            </a:pPr>
            <a:r>
              <a:rPr sz="2600" spc="-15" dirty="0">
                <a:latin typeface="Arial"/>
                <a:cs typeface="Arial"/>
              </a:rPr>
              <a:t>m</a:t>
            </a:r>
            <a:r>
              <a:rPr sz="2600" spc="-1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de	of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88257" y="7002018"/>
            <a:ext cx="11817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ceramic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3" y="7760969"/>
            <a:ext cx="145796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materia</a:t>
            </a:r>
            <a:r>
              <a:rPr sz="2600" spc="-10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270</Words>
  <Application>Microsoft Office PowerPoint</Application>
  <PresentationFormat>Custom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Georgia</vt:lpstr>
      <vt:lpstr>Symbol</vt:lpstr>
      <vt:lpstr>Times New Roman</vt:lpstr>
      <vt:lpstr>Trebuchet MS</vt:lpstr>
      <vt:lpstr>Office Theme</vt:lpstr>
      <vt:lpstr>Fabrication and Processing of  Glasses and Glass–Ceramics</vt:lpstr>
      <vt:lpstr>added to 125 lbm of quartz (SiO2) to</vt:lpstr>
      <vt:lpstr>PowerPoint Presentation</vt:lpstr>
      <vt:lpstr>PowerPoint Presentation</vt:lpstr>
      <vt:lpstr>the surface with other cations having</vt:lpstr>
      <vt:lpstr>PowerPoint Presentation</vt:lpstr>
      <vt:lpstr>PowerPoint Presentation</vt:lpstr>
      <vt:lpstr>PowerPoint Presentation</vt:lpstr>
      <vt:lpstr>Powder Pressing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Athil</dc:creator>
  <cp:lastModifiedBy>athil alezzi</cp:lastModifiedBy>
  <cp:revision>3</cp:revision>
  <dcterms:created xsi:type="dcterms:W3CDTF">2018-10-13T16:37:23Z</dcterms:created>
  <dcterms:modified xsi:type="dcterms:W3CDTF">2018-11-07T22:26:51Z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2018-10-13T00:00:00Z</vt:filetime>
  </property>
</Properties>
</file>